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12192000"/>
  <p:notesSz cx="6858000" cy="9144000"/>
  <p:embeddedFontLst>
    <p:embeddedFont>
      <p:font typeface="Libre Franklin Thin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gmAJFp9hiIH2iXLKhawSW93YKK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LibreFranklinThin-bold.fntdata"/><Relationship Id="rId10" Type="http://schemas.openxmlformats.org/officeDocument/2006/relationships/slide" Target="slides/slide5.xml"/><Relationship Id="rId32" Type="http://schemas.openxmlformats.org/officeDocument/2006/relationships/font" Target="fonts/LibreFranklinThin-regular.fntdata"/><Relationship Id="rId13" Type="http://schemas.openxmlformats.org/officeDocument/2006/relationships/slide" Target="slides/slide8.xml"/><Relationship Id="rId35" Type="http://schemas.openxmlformats.org/officeDocument/2006/relationships/font" Target="fonts/LibreFranklinThin-boldItalic.fntdata"/><Relationship Id="rId12" Type="http://schemas.openxmlformats.org/officeDocument/2006/relationships/slide" Target="slides/slide7.xml"/><Relationship Id="rId34" Type="http://schemas.openxmlformats.org/officeDocument/2006/relationships/font" Target="fonts/LibreFranklinThin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4" name="Google Shape;384;p13:notes"/>
          <p:cNvSpPr/>
          <p:nvPr>
            <p:ph idx="2" type="sldImg"/>
          </p:nvPr>
        </p:nvSpPr>
        <p:spPr>
          <a:xfrm>
            <a:off x="379413" y="687388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5" name="Google Shape;385;p13:notes"/>
          <p:cNvSpPr txBox="1"/>
          <p:nvPr>
            <p:ph idx="1" type="body"/>
          </p:nvPr>
        </p:nvSpPr>
        <p:spPr>
          <a:xfrm>
            <a:off x="914400" y="4343400"/>
            <a:ext cx="50276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7:notes"/>
          <p:cNvSpPr/>
          <p:nvPr>
            <p:ph idx="2" type="sldImg"/>
          </p:nvPr>
        </p:nvSpPr>
        <p:spPr>
          <a:xfrm>
            <a:off x="458788" y="720725"/>
            <a:ext cx="63992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6" name="Google Shape;416;p17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7" name="Google Shape;417;p17:notes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fld id="{00000000-1234-1234-1234-123412341234}" type="slidenum">
              <a:rPr b="0" lang="en-US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:notes"/>
          <p:cNvSpPr/>
          <p:nvPr>
            <p:ph idx="2" type="sldImg"/>
          </p:nvPr>
        </p:nvSpPr>
        <p:spPr>
          <a:xfrm>
            <a:off x="458788" y="720725"/>
            <a:ext cx="63992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p2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2bc655d57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32bc655d575_1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2bc655d575_1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32bc655d57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32bc655d575_1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2bc655d575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32bc655d575_1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2bc655d575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32bc655d575_1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2bc655d57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32bc655d575_1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:notes"/>
          <p:cNvSpPr/>
          <p:nvPr>
            <p:ph idx="2" type="sldImg"/>
          </p:nvPr>
        </p:nvSpPr>
        <p:spPr>
          <a:xfrm>
            <a:off x="458788" y="720725"/>
            <a:ext cx="63992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2" name="Google Shape;262;p3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2" name="Google Shape;27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DeepFakes, Any Display</a:t>
            </a:r>
            <a:endParaRPr/>
          </a:p>
        </p:txBody>
      </p:sp>
      <p:sp>
        <p:nvSpPr>
          <p:cNvPr id="300" name="Google Shape;30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9:notes"/>
          <p:cNvSpPr/>
          <p:nvPr>
            <p:ph idx="2" type="sldImg"/>
          </p:nvPr>
        </p:nvSpPr>
        <p:spPr>
          <a:xfrm>
            <a:off x="458788" y="720725"/>
            <a:ext cx="63992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3" name="Google Shape;333;p9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3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6200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3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175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3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23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3" name="Google Shape;23;p23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3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23"/>
          <p:cNvSpPr txBox="1"/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ckwell"/>
              <a:buNone/>
              <a:defRPr sz="9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" type="subTitle"/>
          </p:nvPr>
        </p:nvSpPr>
        <p:spPr>
          <a:xfrm>
            <a:off x="1069848" y="4389120"/>
            <a:ext cx="7891272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70"/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700"/>
              <a:buNone/>
              <a:defRPr sz="2000"/>
            </a:lvl9pPr>
          </a:lstStyle>
          <a:p/>
        </p:txBody>
      </p:sp>
      <p:sp>
        <p:nvSpPr>
          <p:cNvPr id="27" name="Google Shape;27;p23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3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2" type="sldNum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" name="Google Shape;3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61446" y="4128138"/>
            <a:ext cx="2933350" cy="27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82" y="6014906"/>
            <a:ext cx="866008" cy="86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40580" y="100668"/>
            <a:ext cx="903214" cy="864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4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44"/>
          <p:cNvSpPr txBox="1"/>
          <p:nvPr>
            <p:ph idx="1" type="body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122" name="Google Shape;122;p44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44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44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5" name="Google Shape;12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61446" y="4128138"/>
            <a:ext cx="2933350" cy="27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82" y="6014906"/>
            <a:ext cx="866008" cy="86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0580" y="100668"/>
            <a:ext cx="903214" cy="864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5"/>
          <p:cNvSpPr txBox="1"/>
          <p:nvPr>
            <p:ph type="title"/>
          </p:nvPr>
        </p:nvSpPr>
        <p:spPr>
          <a:xfrm rot="5400000">
            <a:off x="7181850" y="2076450"/>
            <a:ext cx="56388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45"/>
          <p:cNvSpPr txBox="1"/>
          <p:nvPr>
            <p:ph idx="1" type="body"/>
          </p:nvPr>
        </p:nvSpPr>
        <p:spPr>
          <a:xfrm rot="5400000">
            <a:off x="2000250" y="-400050"/>
            <a:ext cx="5638800" cy="7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131" name="Google Shape;131;p45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45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45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4" name="Google Shape;13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61446" y="4128138"/>
            <a:ext cx="2933350" cy="27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82" y="6014906"/>
            <a:ext cx="866008" cy="86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0580" y="100668"/>
            <a:ext cx="903214" cy="864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61446" y="4128138"/>
            <a:ext cx="2933350" cy="27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82" y="6014906"/>
            <a:ext cx="866008" cy="86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0580" y="100668"/>
            <a:ext cx="903214" cy="864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5" name="Google Shape;15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61446" y="4128138"/>
            <a:ext cx="2933350" cy="27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82" y="6014906"/>
            <a:ext cx="866008" cy="86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0580" y="100668"/>
            <a:ext cx="903214" cy="864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2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61446" y="4128138"/>
            <a:ext cx="2933350" cy="27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82" y="6014906"/>
            <a:ext cx="866008" cy="86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0580" y="100668"/>
            <a:ext cx="903214" cy="864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4" name="Google Shape;17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61446" y="4128138"/>
            <a:ext cx="2933350" cy="27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82" y="6014906"/>
            <a:ext cx="866008" cy="86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0580" y="100668"/>
            <a:ext cx="903214" cy="864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3" name="Google Shape;183;p2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5" name="Google Shape;185;p2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61446" y="4128138"/>
            <a:ext cx="2933350" cy="27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82" y="6014906"/>
            <a:ext cx="866008" cy="86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0580" y="100668"/>
            <a:ext cx="903214" cy="864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61446" y="4128138"/>
            <a:ext cx="2933350" cy="27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82" y="6014906"/>
            <a:ext cx="866008" cy="86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0580" y="100668"/>
            <a:ext cx="903214" cy="864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4" name="Google Shape;204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61446" y="4128138"/>
            <a:ext cx="2933350" cy="27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82" y="6014906"/>
            <a:ext cx="866008" cy="86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0580" y="100668"/>
            <a:ext cx="903214" cy="864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10" name="Google Shape;210;p3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11" name="Google Shape;21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4" name="Google Shape;21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61446" y="4128138"/>
            <a:ext cx="2933350" cy="27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82" y="6014906"/>
            <a:ext cx="866008" cy="86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0580" y="100668"/>
            <a:ext cx="903214" cy="864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6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6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36" name="Google Shape;36;p36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6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6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" name="Google Shape;3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61446" y="4128138"/>
            <a:ext cx="2933350" cy="27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82" y="6014906"/>
            <a:ext cx="866008" cy="86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0580" y="100668"/>
            <a:ext cx="903214" cy="864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21" name="Google Shape;22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4" name="Google Shape;22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61446" y="4128138"/>
            <a:ext cx="2933350" cy="27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82" y="6014906"/>
            <a:ext cx="866008" cy="86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0580" y="100668"/>
            <a:ext cx="903214" cy="864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61446" y="4128138"/>
            <a:ext cx="2933350" cy="27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82" y="6014906"/>
            <a:ext cx="866008" cy="86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0580" y="100668"/>
            <a:ext cx="903214" cy="864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2" name="Google Shape;24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61446" y="4128138"/>
            <a:ext cx="2933350" cy="27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82" y="6014906"/>
            <a:ext cx="866008" cy="86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0580" y="100668"/>
            <a:ext cx="903214" cy="864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7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37"/>
          <p:cNvSpPr txBox="1"/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ockwell"/>
              <a:buNone/>
              <a:defRPr b="0"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7"/>
          <p:cNvSpPr txBox="1"/>
          <p:nvPr>
            <p:ph idx="1" type="body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37"/>
          <p:cNvSpPr txBox="1"/>
          <p:nvPr>
            <p:ph idx="10" type="dt"/>
          </p:nvPr>
        </p:nvSpPr>
        <p:spPr>
          <a:xfrm>
            <a:off x="8593667" y="6272784"/>
            <a:ext cx="2644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1" type="ftr"/>
          </p:nvPr>
        </p:nvSpPr>
        <p:spPr>
          <a:xfrm>
            <a:off x="2182708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8" name="Google Shape;48;p3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49" name="Google Shape;49;p37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7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37"/>
          <p:cNvSpPr txBox="1"/>
          <p:nvPr>
            <p:ph idx="12" type="sldNum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" name="Google Shape;5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61446" y="4128138"/>
            <a:ext cx="2933350" cy="27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82" y="6014906"/>
            <a:ext cx="866008" cy="86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40580" y="100668"/>
            <a:ext cx="903214" cy="864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8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8"/>
          <p:cNvSpPr txBox="1"/>
          <p:nvPr>
            <p:ph idx="1" type="body"/>
          </p:nvPr>
        </p:nvSpPr>
        <p:spPr>
          <a:xfrm>
            <a:off x="1069848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58" name="Google Shape;58;p38"/>
          <p:cNvSpPr txBox="1"/>
          <p:nvPr>
            <p:ph idx="2" type="body"/>
          </p:nvPr>
        </p:nvSpPr>
        <p:spPr>
          <a:xfrm>
            <a:off x="6364224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59" name="Google Shape;59;p38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8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8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" name="Google Shape;6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61446" y="4128138"/>
            <a:ext cx="2933350" cy="27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82" y="6014906"/>
            <a:ext cx="866008" cy="86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0580" y="100668"/>
            <a:ext cx="903214" cy="864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9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9"/>
          <p:cNvSpPr txBox="1"/>
          <p:nvPr>
            <p:ph idx="1" type="body"/>
          </p:nvPr>
        </p:nvSpPr>
        <p:spPr>
          <a:xfrm>
            <a:off x="1066800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b="1" sz="1600"/>
            </a:lvl9pPr>
          </a:lstStyle>
          <a:p/>
        </p:txBody>
      </p:sp>
      <p:sp>
        <p:nvSpPr>
          <p:cNvPr id="68" name="Google Shape;68;p39"/>
          <p:cNvSpPr txBox="1"/>
          <p:nvPr>
            <p:ph idx="2" type="body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69" name="Google Shape;69;p39"/>
          <p:cNvSpPr txBox="1"/>
          <p:nvPr>
            <p:ph idx="3" type="body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b="1" sz="1600"/>
            </a:lvl9pPr>
          </a:lstStyle>
          <a:p/>
        </p:txBody>
      </p:sp>
      <p:sp>
        <p:nvSpPr>
          <p:cNvPr id="70" name="Google Shape;70;p39"/>
          <p:cNvSpPr txBox="1"/>
          <p:nvPr>
            <p:ph idx="4" type="body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71" name="Google Shape;71;p39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9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9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" name="Google Shape;74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61446" y="4128138"/>
            <a:ext cx="2933350" cy="27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82" y="6014906"/>
            <a:ext cx="866008" cy="86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0580" y="100668"/>
            <a:ext cx="903214" cy="864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0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0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0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0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" name="Google Shape;8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61446" y="4128138"/>
            <a:ext cx="2933350" cy="27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82" y="6014906"/>
            <a:ext cx="866008" cy="86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0580" y="100668"/>
            <a:ext cx="903214" cy="864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1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1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1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9" name="Google Shape;8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61446" y="4128138"/>
            <a:ext cx="2933350" cy="27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82" y="6014906"/>
            <a:ext cx="866008" cy="86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0580" y="100668"/>
            <a:ext cx="903214" cy="864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2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2"/>
          <p:cNvSpPr txBox="1"/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2"/>
          <p:cNvSpPr txBox="1"/>
          <p:nvPr>
            <p:ph idx="1" type="body"/>
          </p:nvPr>
        </p:nvSpPr>
        <p:spPr>
          <a:xfrm>
            <a:off x="838200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96" name="Google Shape;96;p42"/>
          <p:cNvSpPr txBox="1"/>
          <p:nvPr>
            <p:ph idx="2" type="body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/>
        </p:txBody>
      </p:sp>
      <p:sp>
        <p:nvSpPr>
          <p:cNvPr id="97" name="Google Shape;97;p42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2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9" name="Google Shape;99;p42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0" name="Google Shape;100;p42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2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42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3" name="Google Shape;10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61446" y="4128138"/>
            <a:ext cx="2933350" cy="27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82" y="6014906"/>
            <a:ext cx="866008" cy="86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40580" y="100668"/>
            <a:ext cx="903214" cy="864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3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3"/>
          <p:cNvSpPr txBox="1"/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43"/>
          <p:cNvSpPr/>
          <p:nvPr>
            <p:ph idx="2" type="pic"/>
          </p:nvPr>
        </p:nvSpPr>
        <p:spPr>
          <a:xfrm>
            <a:off x="0" y="0"/>
            <a:ext cx="8303740" cy="6858000"/>
          </a:xfrm>
          <a:prstGeom prst="rect">
            <a:avLst/>
          </a:prstGeom>
          <a:solidFill>
            <a:srgbClr val="E1DFDF"/>
          </a:solidFill>
          <a:ln>
            <a:noFill/>
          </a:ln>
        </p:spPr>
      </p:sp>
      <p:sp>
        <p:nvSpPr>
          <p:cNvPr id="110" name="Google Shape;110;p43"/>
          <p:cNvSpPr txBox="1"/>
          <p:nvPr>
            <p:ph idx="1" type="body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/>
        </p:txBody>
      </p:sp>
      <p:sp>
        <p:nvSpPr>
          <p:cNvPr id="111" name="Google Shape;111;p43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2" name="Google Shape;112;p43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3" name="Google Shape;113;p43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3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43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6" name="Google Shape;11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61446" y="4128138"/>
            <a:ext cx="2933350" cy="27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82" y="6014906"/>
            <a:ext cx="866008" cy="86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40580" y="100668"/>
            <a:ext cx="903214" cy="864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  <a:defRPr b="0" i="0" sz="5400" u="none" cap="none" strike="noStrike"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2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25755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1496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496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1496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1496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1496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14959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14959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2" name="Google Shape;12;p22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grpSp>
        <p:nvGrpSpPr>
          <p:cNvPr id="14" name="Google Shape;14;p22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Google Shape;15;p22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1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2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22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2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g"/><Relationship Id="rId4" Type="http://schemas.openxmlformats.org/officeDocument/2006/relationships/image" Target="../media/image17.jpg"/><Relationship Id="rId5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"/>
          <p:cNvSpPr txBox="1"/>
          <p:nvPr>
            <p:ph type="ctrTitle"/>
          </p:nvPr>
        </p:nvSpPr>
        <p:spPr>
          <a:xfrm>
            <a:off x="843280" y="1427163"/>
            <a:ext cx="8778240" cy="18646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ibre Franklin Thin"/>
              <a:buNone/>
            </a:pPr>
            <a:r>
              <a:rPr b="1" lang="en-US" sz="6000">
                <a:latin typeface="Libre Franklin Thin"/>
                <a:ea typeface="Libre Franklin Thin"/>
                <a:cs typeface="Libre Franklin Thin"/>
                <a:sym typeface="Libre Franklin Thin"/>
              </a:rPr>
              <a:t>INTRODUCTION TO COMPUTER GRAPHICS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0"/>
          <p:cNvSpPr txBox="1"/>
          <p:nvPr>
            <p:ph type="title"/>
          </p:nvPr>
        </p:nvSpPr>
        <p:spPr>
          <a:xfrm>
            <a:off x="838200" y="365125"/>
            <a:ext cx="10515600" cy="1839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Output Technology: Vector Displays</a:t>
            </a:r>
            <a:br>
              <a:rPr lang="en-US"/>
            </a:br>
            <a:endParaRPr/>
          </a:p>
        </p:txBody>
      </p:sp>
      <p:sp>
        <p:nvSpPr>
          <p:cNvPr id="358" name="Google Shape;358;p10"/>
          <p:cNvSpPr txBox="1"/>
          <p:nvPr>
            <p:ph idx="1" type="body"/>
          </p:nvPr>
        </p:nvSpPr>
        <p:spPr>
          <a:xfrm>
            <a:off x="690880" y="1774825"/>
            <a:ext cx="523240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Also called Calligraphic, Stroke or Line Drawing Graphics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Lines drawn directly on phosphor</a:t>
            </a:r>
            <a:endParaRPr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</a:t>
            </a:r>
            <a:r>
              <a:rPr i="0" lang="en-US" sz="2000"/>
              <a:t>isplay processor directs electron beam according to list of lines defined in a "</a:t>
            </a:r>
            <a:r>
              <a:rPr b="1" i="0" lang="en-US" sz="2000"/>
              <a:t>display list</a:t>
            </a:r>
            <a:r>
              <a:rPr i="0" lang="en-US" sz="2000"/>
              <a:t>“</a:t>
            </a:r>
            <a:endParaRPr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</a:t>
            </a:r>
            <a:r>
              <a:rPr i="0" lang="en-US" sz="2000"/>
              <a:t>hosphors glow for only a few micro-seconds so lines must be redrawn or </a:t>
            </a:r>
            <a:r>
              <a:rPr b="1" i="0" lang="en-US" sz="2000"/>
              <a:t>refreshed</a:t>
            </a:r>
            <a:r>
              <a:rPr i="0" lang="en-US" sz="2000"/>
              <a:t> constantly</a:t>
            </a:r>
            <a:endParaRPr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</a:t>
            </a:r>
            <a:r>
              <a:rPr i="0" lang="en-US" sz="2000"/>
              <a:t>eflection speed limits # of lines that can be drawn without flicker.</a:t>
            </a:r>
            <a:endParaRPr i="0" sz="2000"/>
          </a:p>
        </p:txBody>
      </p:sp>
      <p:sp>
        <p:nvSpPr>
          <p:cNvPr id="359" name="Google Shape;35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:\PICTURE\vectordisplay.jpg" id="360" name="Google Shape;36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9926" y="1774825"/>
            <a:ext cx="5232402" cy="371617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10"/>
          <p:cNvSpPr txBox="1"/>
          <p:nvPr/>
        </p:nvSpPr>
        <p:spPr>
          <a:xfrm>
            <a:off x="7802880" y="5600065"/>
            <a:ext cx="31729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Fig.: Vector Display Architecture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Output Technology: Raster Displays</a:t>
            </a:r>
            <a:endParaRPr/>
          </a:p>
        </p:txBody>
      </p:sp>
      <p:sp>
        <p:nvSpPr>
          <p:cNvPr id="367" name="Google Shape;367;p11"/>
          <p:cNvSpPr txBox="1"/>
          <p:nvPr>
            <p:ph idx="1" type="body"/>
          </p:nvPr>
        </p:nvSpPr>
        <p:spPr>
          <a:xfrm>
            <a:off x="838200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Display </a:t>
            </a:r>
            <a:r>
              <a:rPr b="1" lang="en-US" sz="2400">
                <a:solidFill>
                  <a:srgbClr val="FF3300"/>
                </a:solidFill>
              </a:rPr>
              <a:t>primitives</a:t>
            </a:r>
            <a:r>
              <a:rPr lang="en-US" sz="2400"/>
              <a:t> (lines, shaded regions, characters) stored as pixels in </a:t>
            </a:r>
            <a:r>
              <a:rPr b="1" lang="en-US" sz="2400">
                <a:solidFill>
                  <a:srgbClr val="FF3300"/>
                </a:solidFill>
              </a:rPr>
              <a:t>refresh buffer</a:t>
            </a:r>
            <a:r>
              <a:rPr lang="en-US" sz="2400"/>
              <a:t> (or </a:t>
            </a:r>
            <a:r>
              <a:rPr b="1" lang="en-US" sz="2400">
                <a:solidFill>
                  <a:srgbClr val="FF3300"/>
                </a:solidFill>
              </a:rPr>
              <a:t>frame buffer</a:t>
            </a:r>
            <a:r>
              <a:rPr lang="en-US" sz="2400"/>
              <a:t>)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Electron beam scans a regular pattern of horizontal raster lines connected by horizontal retraces and vertical retrace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Video controller coordinates the repeated scanning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Pixels are individual dots on a raster line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368" name="Google Shape;36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:\PICTURE\rasterdisplay.jpg" id="369" name="Google Shape;36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1760" y="1825625"/>
            <a:ext cx="5354320" cy="368315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1"/>
          <p:cNvSpPr txBox="1"/>
          <p:nvPr/>
        </p:nvSpPr>
        <p:spPr>
          <a:xfrm>
            <a:off x="7843520" y="5563235"/>
            <a:ext cx="31586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Fig.: Raster Display Architecture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Basic Definitions</a:t>
            </a:r>
            <a:endParaRPr/>
          </a:p>
        </p:txBody>
      </p:sp>
      <p:sp>
        <p:nvSpPr>
          <p:cNvPr id="376" name="Google Shape;376;p12"/>
          <p:cNvSpPr txBox="1"/>
          <p:nvPr>
            <p:ph idx="1" type="body"/>
          </p:nvPr>
        </p:nvSpPr>
        <p:spPr>
          <a:xfrm>
            <a:off x="838200" y="2297114"/>
            <a:ext cx="578972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/>
              <a:t>Raster:</a:t>
            </a:r>
            <a:r>
              <a:rPr lang="en-US" sz="2000"/>
              <a:t>  A rectangular array of points or dots.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/>
              <a:t>Pixel (Pel):</a:t>
            </a:r>
            <a:r>
              <a:rPr lang="en-US" sz="2000"/>
              <a:t> One dot or picture element of the raster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/>
              <a:t>Pixel Grid: </a:t>
            </a:r>
            <a:r>
              <a:rPr lang="en-US" sz="2000"/>
              <a:t>Images are arranged in a grid of pixels, where each pixel is stored with specific color information (RGB values)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/>
              <a:t>Scan line:  </a:t>
            </a:r>
            <a:r>
              <a:rPr lang="en-US" sz="2000"/>
              <a:t>A row of pixels</a:t>
            </a:r>
            <a:endParaRPr/>
          </a:p>
        </p:txBody>
      </p:sp>
      <p:sp>
        <p:nvSpPr>
          <p:cNvPr id="377" name="Google Shape;37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8" name="Google Shape;37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3852" y="2297114"/>
            <a:ext cx="3948113" cy="18176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79" name="Google Shape;379;p12"/>
          <p:cNvSpPr txBox="1"/>
          <p:nvPr/>
        </p:nvSpPr>
        <p:spPr>
          <a:xfrm>
            <a:off x="6627929" y="4249738"/>
            <a:ext cx="3994036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 raster devices display an image by sequentially drawing out the pixels of the scan lines that form the raster.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2"/>
          <p:cNvSpPr/>
          <p:nvPr/>
        </p:nvSpPr>
        <p:spPr>
          <a:xfrm>
            <a:off x="6726297" y="3167004"/>
            <a:ext cx="3797300" cy="76200"/>
          </a:xfrm>
          <a:prstGeom prst="rect">
            <a:avLst/>
          </a:prstGeom>
          <a:solidFill>
            <a:schemeClr val="fol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2"/>
          <p:cNvSpPr/>
          <p:nvPr/>
        </p:nvSpPr>
        <p:spPr>
          <a:xfrm>
            <a:off x="7405747" y="2674174"/>
            <a:ext cx="117475" cy="107951"/>
          </a:xfrm>
          <a:prstGeom prst="rect">
            <a:avLst/>
          </a:prstGeom>
          <a:solidFill>
            <a:schemeClr val="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Output Technology: Raster Displays</a:t>
            </a:r>
            <a:endParaRPr/>
          </a:p>
        </p:txBody>
      </p:sp>
      <p:sp>
        <p:nvSpPr>
          <p:cNvPr id="388" name="Google Shape;388;p13"/>
          <p:cNvSpPr txBox="1"/>
          <p:nvPr>
            <p:ph idx="1" type="body"/>
          </p:nvPr>
        </p:nvSpPr>
        <p:spPr>
          <a:xfrm>
            <a:off x="838200" y="1825624"/>
            <a:ext cx="1070356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A </a:t>
            </a:r>
            <a:r>
              <a:rPr b="1" lang="en-US" sz="1800"/>
              <a:t>pixel</a:t>
            </a:r>
            <a:r>
              <a:rPr lang="en-US" sz="1800"/>
              <a:t> is the smallest unit of a digital image, representing a single color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/>
              <a:t>Bitmap</a:t>
            </a:r>
            <a:r>
              <a:rPr lang="en-US" sz="1800"/>
              <a:t> is the collection of pixels. Bitmap files are large because they store information for each pixel, often used in formats like .bmp, .png, and .jpg</a:t>
            </a:r>
            <a:endParaRPr sz="1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/>
              <a:t>Frame buffer </a:t>
            </a:r>
            <a:r>
              <a:rPr lang="en-US" sz="1800"/>
              <a:t>stores the bitmap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Raster display stores the display primitives (line, characters, and solid shaded or patterned area)</a:t>
            </a:r>
            <a:endParaRPr sz="1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Frame buffers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A portion of memory containing the image data that is to be displayed on the screen. The frame buffer stores the color values of every pixel in a scene, and its content is continuously scanned to the display device.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are composed of </a:t>
            </a:r>
            <a:r>
              <a:rPr b="1" lang="en-US" sz="1800"/>
              <a:t>VRAM</a:t>
            </a:r>
            <a:r>
              <a:rPr lang="en-US" sz="1800"/>
              <a:t> (video RAM).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VRAM is dual-ported memory capable of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Random access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Simultaneous high-speed serial output: built-in </a:t>
            </a:r>
            <a:r>
              <a:rPr b="1" lang="en-US" sz="1800"/>
              <a:t>serial shift register</a:t>
            </a:r>
            <a:r>
              <a:rPr lang="en-US" sz="1800"/>
              <a:t> can output entire </a:t>
            </a:r>
            <a:r>
              <a:rPr i="1" lang="en-US" sz="1800"/>
              <a:t>scanline</a:t>
            </a:r>
            <a:r>
              <a:rPr lang="en-US" sz="1800"/>
              <a:t> at high rate synchronized to </a:t>
            </a:r>
            <a:r>
              <a:rPr b="1" lang="en-US" sz="1800"/>
              <a:t>pixel clock.</a:t>
            </a:r>
            <a:r>
              <a:rPr lang="en-US" sz="1800"/>
              <a:t> </a:t>
            </a:r>
            <a:endParaRPr sz="1800"/>
          </a:p>
        </p:txBody>
      </p:sp>
      <p:sp>
        <p:nvSpPr>
          <p:cNvPr id="389" name="Google Shape;38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Frame Buffer</a:t>
            </a:r>
            <a:endParaRPr/>
          </a:p>
        </p:txBody>
      </p:sp>
      <p:sp>
        <p:nvSpPr>
          <p:cNvPr id="395" name="Google Shape;395;p14"/>
          <p:cNvSpPr txBox="1"/>
          <p:nvPr>
            <p:ph idx="1" type="body"/>
          </p:nvPr>
        </p:nvSpPr>
        <p:spPr>
          <a:xfrm>
            <a:off x="838200" y="1825625"/>
            <a:ext cx="552196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 frame buffer is characterized by its size, x, y, and pixel depth.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 </a:t>
            </a:r>
            <a:r>
              <a:rPr b="1" lang="en-US" sz="2400"/>
              <a:t>resolution</a:t>
            </a:r>
            <a:r>
              <a:rPr lang="en-US" sz="2400"/>
              <a:t> of a frame buffer is the number of pixels in the display. e.g. 1024x1024 pixels.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Bit Planes or Bit Depth is the number of bits corresponding to each pixel. This determines the </a:t>
            </a:r>
            <a:r>
              <a:rPr b="1" lang="en-US" sz="2400"/>
              <a:t>color resolution</a:t>
            </a:r>
            <a:r>
              <a:rPr lang="en-US" sz="2400"/>
              <a:t> of the buffer.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Dual ported (simultaneously writing values and displaying in the monitor)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</p:txBody>
      </p:sp>
      <p:sp>
        <p:nvSpPr>
          <p:cNvPr id="396" name="Google Shape;39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7" name="Google Shape;3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1371601"/>
            <a:ext cx="2476500" cy="2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14"/>
          <p:cNvSpPr/>
          <p:nvPr/>
        </p:nvSpPr>
        <p:spPr>
          <a:xfrm>
            <a:off x="7000240" y="3962402"/>
            <a:ext cx="435356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Bilevel or monochrome displays have 1 bit/pixel (128Kbytes of RAM)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8bits/pixel -&gt;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256 simultaneous colors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24bits/pixel -&gt;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 million simultaneous colors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Raster vs. Vector Displays</a:t>
            </a:r>
            <a:endParaRPr/>
          </a:p>
        </p:txBody>
      </p:sp>
      <p:sp>
        <p:nvSpPr>
          <p:cNvPr id="404" name="Google Shape;404;p15"/>
          <p:cNvSpPr txBox="1"/>
          <p:nvPr>
            <p:ph idx="1" type="body"/>
          </p:nvPr>
        </p:nvSpPr>
        <p:spPr>
          <a:xfrm>
            <a:off x="838200" y="2611744"/>
            <a:ext cx="1061212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Raster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Pixel-based, fixed resolution, common in displays. Cheaper. More realistic.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Shape-based, resolution-independent, best for scalable designs.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Raster is used for photographs and complex images, while vector is used for fonts and logos. </a:t>
            </a:r>
            <a:endParaRPr/>
          </a:p>
        </p:txBody>
      </p:sp>
      <p:sp>
        <p:nvSpPr>
          <p:cNvPr id="405" name="Google Shape;40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Rendering Pipeline</a:t>
            </a:r>
            <a:endParaRPr/>
          </a:p>
        </p:txBody>
      </p:sp>
      <p:sp>
        <p:nvSpPr>
          <p:cNvPr id="411" name="Google Shape;411;p16"/>
          <p:cNvSpPr txBox="1"/>
          <p:nvPr>
            <p:ph idx="1" type="body"/>
          </p:nvPr>
        </p:nvSpPr>
        <p:spPr>
          <a:xfrm>
            <a:off x="838200" y="1453478"/>
            <a:ext cx="10795000" cy="3373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</a:rPr>
              <a:t>The rendering pipeline is a sequence of steps used in computer graphics to convert a 3D scene into a 2D image on the screen.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1" lang="en-US" sz="1800" u="sng" cap="none" strike="noStrike">
                <a:solidFill>
                  <a:schemeClr val="dk1"/>
                </a:solidFill>
              </a:rPr>
              <a:t>Steps of the Rendering Pipeline:</a:t>
            </a:r>
            <a:endParaRPr b="1" i="1" sz="1800" u="sng">
              <a:solidFill>
                <a:schemeClr val="dk1"/>
              </a:solidFill>
            </a:endParaRPr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</a:rPr>
              <a:t>Vertex Processing &amp; Clipping </a:t>
            </a:r>
            <a:r>
              <a:rPr b="0" i="0" lang="en-US" sz="1800" u="none" cap="none" strike="noStrike">
                <a:solidFill>
                  <a:schemeClr val="dk1"/>
                </a:solidFill>
              </a:rPr>
              <a:t>: Transform object coordinates to screen coordinates (includes model and view transformations) and Remove objects or parts of objects outside the viewable area (camera's field of view).</a:t>
            </a:r>
            <a:endParaRPr/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</a:rPr>
              <a:t>Rasterization</a:t>
            </a:r>
            <a:r>
              <a:rPr b="0" i="0" lang="en-US" sz="1800" u="none" cap="none" strike="noStrike">
                <a:solidFill>
                  <a:schemeClr val="dk1"/>
                </a:solidFill>
              </a:rPr>
              <a:t>: Convert 3D objects into 2D pixel data, forming a pixel grid.</a:t>
            </a:r>
            <a:endParaRPr/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</a:rPr>
              <a:t>Fragment Processing</a:t>
            </a:r>
            <a:r>
              <a:rPr b="0" i="0" lang="en-US" sz="1800" u="none" cap="none" strike="noStrike">
                <a:solidFill>
                  <a:schemeClr val="dk1"/>
                </a:solidFill>
              </a:rPr>
              <a:t>: Apply effects like shading, textures, and lighting to individual pixels (fragments).</a:t>
            </a:r>
            <a:endParaRPr/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</a:rPr>
              <a:t>Image Composition/Output Merging</a:t>
            </a:r>
            <a:r>
              <a:rPr b="0" i="0" lang="en-US" sz="1800" u="none" cap="none" strike="noStrike">
                <a:solidFill>
                  <a:schemeClr val="dk1"/>
                </a:solidFill>
              </a:rPr>
              <a:t>: Combine layers and objects into the final image displayed on the screen.</a:t>
            </a:r>
            <a:endParaRPr/>
          </a:p>
        </p:txBody>
      </p:sp>
      <p:sp>
        <p:nvSpPr>
          <p:cNvPr id="412" name="Google Shape;41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penGL Rendering Pipeline" id="413" name="Google Shape;4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8498" y="4892040"/>
            <a:ext cx="7075004" cy="1600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7"/>
          <p:cNvSpPr txBox="1"/>
          <p:nvPr>
            <p:ph idx="1" type="body"/>
          </p:nvPr>
        </p:nvSpPr>
        <p:spPr>
          <a:xfrm>
            <a:off x="868544" y="1312991"/>
            <a:ext cx="4887934" cy="1697448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8"/>
              <a:buNone/>
            </a:pPr>
            <a:r>
              <a:rPr b="1" lang="en-US" sz="1800"/>
              <a:t>Modeling</a:t>
            </a:r>
            <a:endParaRPr sz="1800"/>
          </a:p>
          <a:p>
            <a:pPr indent="-251452" lvl="0" marL="25145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8"/>
              <a:buChar char="•"/>
            </a:pPr>
            <a:r>
              <a:rPr lang="en-US" sz="1800"/>
              <a:t>Create models</a:t>
            </a:r>
            <a:endParaRPr sz="1800"/>
          </a:p>
          <a:p>
            <a:pPr indent="-251452" lvl="0" marL="25145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8"/>
              <a:buChar char="•"/>
            </a:pPr>
            <a:r>
              <a:rPr lang="en-US" sz="1800"/>
              <a:t>Apply materials to models</a:t>
            </a:r>
            <a:endParaRPr sz="1800"/>
          </a:p>
          <a:p>
            <a:pPr indent="-251452" lvl="0" marL="25145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8"/>
              <a:buChar char="•"/>
            </a:pPr>
            <a:r>
              <a:rPr lang="en-US" sz="1800"/>
              <a:t>Place models around scene</a:t>
            </a:r>
            <a:endParaRPr sz="1800"/>
          </a:p>
          <a:p>
            <a:pPr indent="-251452" lvl="0" marL="25145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8"/>
              <a:buChar char="•"/>
            </a:pPr>
            <a:r>
              <a:rPr lang="en-US" sz="1800"/>
              <a:t>Place lights in scene </a:t>
            </a:r>
            <a:endParaRPr sz="1800"/>
          </a:p>
          <a:p>
            <a:pPr indent="-251452" lvl="0" marL="25145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8"/>
              <a:buChar char="•"/>
            </a:pPr>
            <a:r>
              <a:rPr lang="en-US" sz="1800"/>
              <a:t>Place the camera</a:t>
            </a:r>
            <a:endParaRPr sz="1800"/>
          </a:p>
        </p:txBody>
      </p:sp>
      <p:sp>
        <p:nvSpPr>
          <p:cNvPr id="420" name="Google Shape;420;p17"/>
          <p:cNvSpPr txBox="1"/>
          <p:nvPr>
            <p:ph type="title"/>
          </p:nvPr>
        </p:nvSpPr>
        <p:spPr>
          <a:xfrm>
            <a:off x="541867" y="610793"/>
            <a:ext cx="10972800" cy="391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0000"/>
              </a:buClr>
              <a:buSzPts val="4400"/>
              <a:buFont typeface="Calibri"/>
              <a:buNone/>
            </a:pPr>
            <a:r>
              <a:rPr lang="en-US"/>
              <a:t>Modeling vs. Rendering</a:t>
            </a:r>
            <a:endParaRPr/>
          </a:p>
        </p:txBody>
      </p:sp>
      <p:pic>
        <p:nvPicPr>
          <p:cNvPr descr="modelrendering_01.png" id="421" name="Google Shape;42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8544" y="3192177"/>
            <a:ext cx="2101582" cy="17014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delrendering_01.png" id="422" name="Google Shape;42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544" y="4936254"/>
            <a:ext cx="2101582" cy="17826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delrendering_02.png" id="423" name="Google Shape;42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07080" y="3690619"/>
            <a:ext cx="3830320" cy="276939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7"/>
          <p:cNvSpPr txBox="1"/>
          <p:nvPr/>
        </p:nvSpPr>
        <p:spPr>
          <a:xfrm>
            <a:off x="5181600" y="1312990"/>
            <a:ext cx="6333067" cy="169744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Rendering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Take “picture” with camera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can be done with commercial software: Autodesk Maya</a:t>
            </a:r>
            <a:r>
              <a:rPr baseline="3000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TM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,3D Studio Max</a:t>
            </a:r>
            <a:r>
              <a:rPr baseline="3000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TM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Blender</a:t>
            </a:r>
            <a:r>
              <a:rPr baseline="3000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TM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etc.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doran_lighting_final.tif" id="425" name="Google Shape;42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31593" y="3690620"/>
            <a:ext cx="3578900" cy="276939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17"/>
          <p:cNvSpPr txBox="1"/>
          <p:nvPr>
            <p:ph idx="12" type="sldNum"/>
          </p:nvPr>
        </p:nvSpPr>
        <p:spPr>
          <a:xfrm>
            <a:off x="9956800" y="6400801"/>
            <a:ext cx="1625600" cy="318135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Graphics Computation: The Numbers Behind the Screen</a:t>
            </a:r>
            <a:endParaRPr/>
          </a:p>
        </p:txBody>
      </p:sp>
      <p:sp>
        <p:nvSpPr>
          <p:cNvPr id="432" name="Google Shape;432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10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2000"/>
              <a:t>Calculating Pixels:</a:t>
            </a:r>
            <a:endParaRPr/>
          </a:p>
          <a:p>
            <a:pPr indent="0" lvl="0" marL="10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/>
              <a:t>         If you have a screen resolution of 1920 x 1080 (Full HD), the total number of pixels in one frame can be calculated as: </a:t>
            </a:r>
            <a:endParaRPr/>
          </a:p>
          <a:p>
            <a:pPr indent="0" lvl="0" marL="10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/>
              <a:t>	Total Pixels = Width × Height</a:t>
            </a:r>
            <a:endParaRPr/>
          </a:p>
          <a:p>
            <a:pPr indent="0" lvl="0" marL="10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/>
              <a:t>	Total Pixels = 1920 × 1080 = 2,073,600 pixels per frame </a:t>
            </a:r>
            <a:endParaRPr/>
          </a:p>
          <a:p>
            <a:pPr indent="0" lvl="0" marL="10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/>
              <a:t>	So, a 1920 x 1080 resolution video frame contains 2,073,600 pixels</a:t>
            </a:r>
            <a:r>
              <a:rPr lang="en-US"/>
              <a:t>.</a:t>
            </a:r>
            <a:endParaRPr/>
          </a:p>
          <a:p>
            <a:pPr indent="0" lvl="0" marL="10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2100"/>
              <a:t>Calculating Data per Second from FPS:</a:t>
            </a:r>
            <a:endParaRPr/>
          </a:p>
          <a:p>
            <a:pPr indent="0" lvl="0" marL="10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</a:t>
            </a:r>
            <a:r>
              <a:rPr lang="en-US" sz="1900"/>
              <a:t>Let’s assume you are capturing a video at 60 frames per second (FPS). If each frame is 1920 x 1080 pixels, and you want to know how many pixels are processed per second, you multiply the total number of pixels per frame by the FPS: </a:t>
            </a:r>
            <a:endParaRPr/>
          </a:p>
          <a:p>
            <a:pPr indent="0" lvl="0" marL="10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900"/>
              <a:t>	Total Pixels per Second = Pixels per Frame × FPS Pixels per Second </a:t>
            </a:r>
            <a:endParaRPr/>
          </a:p>
          <a:p>
            <a:pPr indent="0" lvl="0" marL="10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900"/>
              <a:t>			   = 2,073,600 × 60  = 124,416,000 pixels per second, </a:t>
            </a:r>
            <a:endParaRPr/>
          </a:p>
          <a:p>
            <a:pPr indent="0" lvl="0" marL="10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900"/>
              <a:t>for a 1920 x 1080 video running at 60 FPS, 124,416,000 pixels are being processed every second.</a:t>
            </a:r>
            <a:endParaRPr/>
          </a:p>
        </p:txBody>
      </p:sp>
      <p:sp>
        <p:nvSpPr>
          <p:cNvPr id="433" name="Google Shape;43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Graphics Computation: The Numbers Behind the Screen</a:t>
            </a:r>
            <a:endParaRPr/>
          </a:p>
        </p:txBody>
      </p:sp>
      <p:sp>
        <p:nvSpPr>
          <p:cNvPr id="439" name="Google Shape;439;p19"/>
          <p:cNvSpPr txBox="1"/>
          <p:nvPr>
            <p:ph idx="1" type="body"/>
          </p:nvPr>
        </p:nvSpPr>
        <p:spPr>
          <a:xfrm>
            <a:off x="838200" y="1825625"/>
            <a:ext cx="48514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0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Aspect Ratio: </a:t>
            </a:r>
            <a:endParaRPr/>
          </a:p>
          <a:p>
            <a:pPr indent="0" lvl="0" marL="10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The aspect ratio is the ratio of the width to the height of an image or screen:</a:t>
            </a:r>
            <a:endParaRPr/>
          </a:p>
          <a:p>
            <a:pPr indent="0" lvl="0" marL="10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	Aspect Ratio = Width/Height</a:t>
            </a:r>
            <a:endParaRPr/>
          </a:p>
          <a:p>
            <a:pPr indent="0" lvl="0" marL="10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​ Example: For a resolution of 1920 × 1080 (Full HD):</a:t>
            </a:r>
            <a:endParaRPr/>
          </a:p>
          <a:p>
            <a:pPr indent="0" lvl="0" marL="10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	Aspect Ratio = 1920/1080 = 16:9</a:t>
            </a:r>
            <a:endParaRPr/>
          </a:p>
        </p:txBody>
      </p:sp>
      <p:sp>
        <p:nvSpPr>
          <p:cNvPr id="440" name="Google Shape;440;p19"/>
          <p:cNvSpPr txBox="1"/>
          <p:nvPr>
            <p:ph idx="2" type="body"/>
          </p:nvPr>
        </p:nvSpPr>
        <p:spPr>
          <a:xfrm>
            <a:off x="5701911" y="1825625"/>
            <a:ext cx="56518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Color Depth and Image Size: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41" name="Google Shape;441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2" name="Google Shape;44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1911" y="2357120"/>
            <a:ext cx="6215769" cy="36982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3" name="Google Shape;443;p19"/>
          <p:cNvCxnSpPr/>
          <p:nvPr/>
        </p:nvCxnSpPr>
        <p:spPr>
          <a:xfrm>
            <a:off x="5496560" y="1690688"/>
            <a:ext cx="111760" cy="5030787"/>
          </a:xfrm>
          <a:prstGeom prst="straightConnector1">
            <a:avLst/>
          </a:prstGeom>
          <a:noFill/>
          <a:ln cap="flat" cmpd="sng" w="1016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Computer Graphics?</a:t>
            </a:r>
            <a:endParaRPr/>
          </a:p>
        </p:txBody>
      </p:sp>
      <p:sp>
        <p:nvSpPr>
          <p:cNvPr id="256" name="Google Shape;256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Computer graphics generally means creation, storage and manipulation of models and images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Such models come from diverse and expanding set of fields including physical, biological, mathematical, artistic, and conceptual/abstract structures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57" name="Google Shape;257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" name="Google Shape;258;p2"/>
          <p:cNvSpPr txBox="1"/>
          <p:nvPr/>
        </p:nvSpPr>
        <p:spPr>
          <a:xfrm>
            <a:off x="2154438" y="5099937"/>
            <a:ext cx="6261902" cy="10770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Frame from animation by William Latham, shown at </a:t>
            </a:r>
            <a:r>
              <a:rPr b="1" i="0" lang="en-US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SIGGRAPH 1992</a:t>
            </a:r>
            <a:r>
              <a:rPr b="0" i="0" lang="en-US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Latham creates his artwork using rules that govern patterns of natural forms.</a:t>
            </a:r>
            <a:endParaRPr/>
          </a:p>
        </p:txBody>
      </p:sp>
      <p:pic>
        <p:nvPicPr>
          <p:cNvPr descr="Lathan" id="259" name="Google Shape;25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6340" y="3679115"/>
            <a:ext cx="3080919" cy="256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Graphics Computation: The Numbers Behind the Screen</a:t>
            </a:r>
            <a:endParaRPr/>
          </a:p>
        </p:txBody>
      </p:sp>
      <p:sp>
        <p:nvSpPr>
          <p:cNvPr id="449" name="Google Shape;449;p20"/>
          <p:cNvSpPr txBox="1"/>
          <p:nvPr>
            <p:ph idx="1" type="body"/>
          </p:nvPr>
        </p:nvSpPr>
        <p:spPr>
          <a:xfrm>
            <a:off x="838200" y="2040247"/>
            <a:ext cx="5323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/>
              <a:t>Scaling and Pixel Density (DPI/PPI)</a:t>
            </a:r>
            <a:endParaRPr/>
          </a:p>
        </p:txBody>
      </p:sp>
      <p:sp>
        <p:nvSpPr>
          <p:cNvPr id="450" name="Google Shape;45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1" name="Google Shape;45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149" y="2658860"/>
            <a:ext cx="7739886" cy="352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Graphics Computation: The Numbers Behind the Screen</a:t>
            </a:r>
            <a:endParaRPr/>
          </a:p>
        </p:txBody>
      </p:sp>
      <p:sp>
        <p:nvSpPr>
          <p:cNvPr id="457" name="Google Shape;457;p21"/>
          <p:cNvSpPr txBox="1"/>
          <p:nvPr>
            <p:ph idx="1" type="body"/>
          </p:nvPr>
        </p:nvSpPr>
        <p:spPr>
          <a:xfrm>
            <a:off x="838200" y="2028825"/>
            <a:ext cx="10683240" cy="4057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Frame Time and Pixel Processing: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In real-time graphics, the time to render each frame (frame time) affects how long it takes to process pixels. At 60 Hz, the time to render one frame is approximately </a:t>
            </a:r>
            <a:r>
              <a:rPr b="1" lang="en-US" sz="1800"/>
              <a:t>16.67 milliseconds</a:t>
            </a:r>
            <a:r>
              <a:rPr lang="en-US" sz="1800"/>
              <a:t> (time per frame = 1/FPS = 1/60 = 16.67 ms).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If a GPU can process N pixels per millisecond, you can estimate the maximum number of pixels that can be rendered per frame: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			Pixels per Frame = N × 16.67 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 sz="1800"/>
              <a:t>       Example</a:t>
            </a:r>
            <a:r>
              <a:rPr lang="en-US" sz="1800"/>
              <a:t>: If a GPU can process 100,000 pixels per millisecond: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	         Pixels per Frame = 100,000×16.67 = 1,667,000 pixels per frame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       This number can be compared with the resolution to see if the GPU can handle rendering the entire frame in real-time.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458" name="Google Shape;45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2bc655d575_1_8"/>
          <p:cNvSpPr txBox="1"/>
          <p:nvPr>
            <p:ph type="title"/>
          </p:nvPr>
        </p:nvSpPr>
        <p:spPr>
          <a:xfrm>
            <a:off x="609600" y="9144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Antialiasing</a:t>
            </a:r>
            <a:endParaRPr/>
          </a:p>
        </p:txBody>
      </p:sp>
      <p:sp>
        <p:nvSpPr>
          <p:cNvPr id="464" name="Google Shape;464;g32bc655d575_1_8"/>
          <p:cNvSpPr txBox="1"/>
          <p:nvPr>
            <p:ph idx="1" type="body"/>
          </p:nvPr>
        </p:nvSpPr>
        <p:spPr>
          <a:xfrm>
            <a:off x="609600" y="1143000"/>
            <a:ext cx="109728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Aliasing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Approximating a continuous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entity with discrete samples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Jagging / staircasing effect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Result of an all-or-nothing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approach to scan conversion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Each pixel is either colored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or left unchanged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Antialiasing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application of techniques that reduce or eliminate aliasing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D:\Job\BUET\teaching\feb 15\cse 409\Supersampling 2D anti-aliasing.gif" id="465" name="Google Shape;465;g32bc655d575_1_8"/>
          <p:cNvPicPr preferRelativeResize="0"/>
          <p:nvPr/>
        </p:nvPicPr>
        <p:blipFill rotWithShape="1">
          <a:blip r:embed="rId3">
            <a:alphaModFix/>
          </a:blip>
          <a:srcRect b="24123" l="0" r="50840" t="1283"/>
          <a:stretch/>
        </p:blipFill>
        <p:spPr>
          <a:xfrm>
            <a:off x="7620000" y="1371600"/>
            <a:ext cx="3865654" cy="2947634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32bc655d575_1_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2bc655d575_1_14"/>
          <p:cNvSpPr txBox="1"/>
          <p:nvPr>
            <p:ph type="title"/>
          </p:nvPr>
        </p:nvSpPr>
        <p:spPr>
          <a:xfrm>
            <a:off x="609600" y="9144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Antialiasing Techniques</a:t>
            </a:r>
            <a:endParaRPr/>
          </a:p>
        </p:txBody>
      </p:sp>
      <p:sp>
        <p:nvSpPr>
          <p:cNvPr id="473" name="Google Shape;473;g32bc655d575_1_14"/>
          <p:cNvSpPr txBox="1"/>
          <p:nvPr>
            <p:ph idx="1" type="body"/>
          </p:nvPr>
        </p:nvSpPr>
        <p:spPr>
          <a:xfrm>
            <a:off x="609600" y="1143000"/>
            <a:ext cx="109728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Increase Screen Resolution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Costly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Only diminishes,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does not solve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Higher memory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More time for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scan-conversion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				(a) res. W X H	     (b) res. 2W X 2H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Area Sampling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Unweighted Area Sampling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Weighted Area Sampling</a:t>
            </a:r>
            <a:endParaRPr/>
          </a:p>
        </p:txBody>
      </p:sp>
      <p:pic>
        <p:nvPicPr>
          <p:cNvPr id="474" name="Google Shape;474;g32bc655d575_1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1600" y="2326933"/>
            <a:ext cx="4733924" cy="1864067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32bc655d575_1_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2bc655d575_1_21"/>
          <p:cNvSpPr txBox="1"/>
          <p:nvPr>
            <p:ph type="title"/>
          </p:nvPr>
        </p:nvSpPr>
        <p:spPr>
          <a:xfrm>
            <a:off x="609600" y="9144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Unweighted Area Sampling</a:t>
            </a:r>
            <a:endParaRPr/>
          </a:p>
        </p:txBody>
      </p:sp>
      <p:sp>
        <p:nvSpPr>
          <p:cNvPr id="481" name="Google Shape;481;g32bc655d575_1_21"/>
          <p:cNvSpPr txBox="1"/>
          <p:nvPr>
            <p:ph idx="1" type="body"/>
          </p:nvPr>
        </p:nvSpPr>
        <p:spPr>
          <a:xfrm>
            <a:off x="609600" y="1143000"/>
            <a:ext cx="113793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Basic Idea: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Horizontal or vertical line passes</a:t>
            </a:r>
            <a:b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through one pixel per row or column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Lines at other angles go through</a:t>
            </a:r>
            <a:b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multiple pixels per row or column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 line is considered as a</a:t>
            </a:r>
            <a:b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rectangle of a desired thickness</a:t>
            </a:r>
            <a:b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covering a portion of the grid</a:t>
            </a:r>
            <a:endParaRPr/>
          </a:p>
        </p:txBody>
      </p:sp>
      <p:pic>
        <p:nvPicPr>
          <p:cNvPr id="482" name="Google Shape;482;g32bc655d575_1_21"/>
          <p:cNvPicPr preferRelativeResize="0"/>
          <p:nvPr/>
        </p:nvPicPr>
        <p:blipFill rotWithShape="1">
          <a:blip r:embed="rId3">
            <a:alphaModFix/>
          </a:blip>
          <a:srcRect b="34374" l="27526" r="49633" t="31250"/>
          <a:stretch/>
        </p:blipFill>
        <p:spPr>
          <a:xfrm>
            <a:off x="7924800" y="1600200"/>
            <a:ext cx="2641598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32bc655d575_1_21"/>
          <p:cNvPicPr preferRelativeResize="0"/>
          <p:nvPr/>
        </p:nvPicPr>
        <p:blipFill rotWithShape="1">
          <a:blip r:embed="rId4">
            <a:alphaModFix/>
          </a:blip>
          <a:srcRect b="26040" l="52122" r="6295" t="30209"/>
          <a:stretch/>
        </p:blipFill>
        <p:spPr>
          <a:xfrm>
            <a:off x="6502400" y="3509492"/>
            <a:ext cx="5486399" cy="243410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32bc655d575_1_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2bc655d575_1_28"/>
          <p:cNvSpPr txBox="1"/>
          <p:nvPr>
            <p:ph type="title"/>
          </p:nvPr>
        </p:nvSpPr>
        <p:spPr>
          <a:xfrm>
            <a:off x="609600" y="9144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Unweighted Area Sampling</a:t>
            </a:r>
            <a:endParaRPr/>
          </a:p>
        </p:txBody>
      </p:sp>
      <p:sp>
        <p:nvSpPr>
          <p:cNvPr id="490" name="Google Shape;490;g32bc655d575_1_28"/>
          <p:cNvSpPr txBox="1"/>
          <p:nvPr>
            <p:ph idx="1" type="body"/>
          </p:nvPr>
        </p:nvSpPr>
        <p:spPr>
          <a:xfrm>
            <a:off x="609600" y="1143000"/>
            <a:ext cx="114807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Basic Idea: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Pixels on the grid overlapped by the rectangle are colored to an appropriate intensity.</a:t>
            </a:r>
            <a:b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 rule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: A line contributes to each pixel’s intensity an </a:t>
            </a:r>
            <a:r>
              <a:rPr i="1" lang="en-US" sz="2400">
                <a:latin typeface="Times New Roman"/>
                <a:ea typeface="Times New Roman"/>
                <a:cs typeface="Times New Roman"/>
                <a:sym typeface="Times New Roman"/>
              </a:rPr>
              <a:t>amount proportional to the percentage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of the pixel’s tile it covers.</a:t>
            </a:r>
            <a:endParaRPr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1" name="Google Shape;491;g32bc655d575_1_28"/>
          <p:cNvPicPr preferRelativeResize="0"/>
          <p:nvPr/>
        </p:nvPicPr>
        <p:blipFill rotWithShape="1">
          <a:blip r:embed="rId3">
            <a:alphaModFix/>
          </a:blip>
          <a:srcRect b="25000" l="21085" r="29719" t="21876"/>
          <a:stretch/>
        </p:blipFill>
        <p:spPr>
          <a:xfrm>
            <a:off x="1219200" y="3352800"/>
            <a:ext cx="9753599" cy="3276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g32bc655d575_1_28"/>
          <p:cNvCxnSpPr/>
          <p:nvPr/>
        </p:nvCxnSpPr>
        <p:spPr>
          <a:xfrm rot="5400000">
            <a:off x="4532850" y="4762350"/>
            <a:ext cx="686700" cy="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93" name="Google Shape;493;g32bc655d575_1_28"/>
          <p:cNvCxnSpPr/>
          <p:nvPr/>
        </p:nvCxnSpPr>
        <p:spPr>
          <a:xfrm rot="5400000">
            <a:off x="5282150" y="4419450"/>
            <a:ext cx="610500" cy="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94" name="Google Shape;494;g32bc655d575_1_28"/>
          <p:cNvCxnSpPr/>
          <p:nvPr/>
        </p:nvCxnSpPr>
        <p:spPr>
          <a:xfrm rot="5400000">
            <a:off x="5854709" y="4228844"/>
            <a:ext cx="685800" cy="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95" name="Google Shape;495;g32bc655d575_1_28"/>
          <p:cNvSpPr/>
          <p:nvPr/>
        </p:nvSpPr>
        <p:spPr>
          <a:xfrm>
            <a:off x="4165600" y="4114800"/>
            <a:ext cx="1117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95%</a:t>
            </a:r>
            <a:endParaRPr/>
          </a:p>
        </p:txBody>
      </p:sp>
      <p:sp>
        <p:nvSpPr>
          <p:cNvPr id="496" name="Google Shape;496;g32bc655d575_1_28"/>
          <p:cNvSpPr/>
          <p:nvPr/>
        </p:nvSpPr>
        <p:spPr>
          <a:xfrm>
            <a:off x="4978400" y="3733800"/>
            <a:ext cx="1117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25%</a:t>
            </a:r>
            <a:endParaRPr/>
          </a:p>
        </p:txBody>
      </p:sp>
      <p:sp>
        <p:nvSpPr>
          <p:cNvPr id="497" name="Google Shape;497;g32bc655d575_1_28"/>
          <p:cNvSpPr/>
          <p:nvPr/>
        </p:nvSpPr>
        <p:spPr>
          <a:xfrm>
            <a:off x="5689600" y="3581400"/>
            <a:ext cx="1117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75%</a:t>
            </a:r>
            <a:endParaRPr/>
          </a:p>
        </p:txBody>
      </p:sp>
      <p:sp>
        <p:nvSpPr>
          <p:cNvPr id="498" name="Google Shape;498;g32bc655d575_1_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2bc655d575_1_40"/>
          <p:cNvSpPr txBox="1"/>
          <p:nvPr>
            <p:ph idx="1" type="body"/>
          </p:nvPr>
        </p:nvSpPr>
        <p:spPr>
          <a:xfrm>
            <a:off x="609600" y="11430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79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Intensity of pixel centered at (x,y) :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aseline="-25000" lang="en-US" sz="2400">
                <a:latin typeface="Times New Roman"/>
                <a:ea typeface="Times New Roman"/>
                <a:cs typeface="Times New Roman"/>
                <a:sym typeface="Times New Roman"/>
              </a:rPr>
              <a:t>x,y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= I </a:t>
            </a:r>
            <a:r>
              <a:rPr baseline="-25000" lang="en-US" sz="2400">
                <a:latin typeface="Times New Roman"/>
                <a:ea typeface="Times New Roman"/>
                <a:cs typeface="Times New Roman"/>
                <a:sym typeface="Times New Roman"/>
              </a:rPr>
              <a:t>max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. dA . Weight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dA = area overlap for pixel at (x,y)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Weight = 1 for unweighted area sampling</a:t>
            </a:r>
            <a:endParaRPr/>
          </a:p>
        </p:txBody>
      </p:sp>
      <p:pic>
        <p:nvPicPr>
          <p:cNvPr id="504" name="Google Shape;504;g32bc655d575_1_40"/>
          <p:cNvPicPr preferRelativeResize="0"/>
          <p:nvPr/>
        </p:nvPicPr>
        <p:blipFill rotWithShape="1">
          <a:blip r:embed="rId3">
            <a:alphaModFix/>
          </a:blip>
          <a:srcRect b="25000" l="21085" r="29719" t="21876"/>
          <a:stretch/>
        </p:blipFill>
        <p:spPr>
          <a:xfrm>
            <a:off x="1219200" y="472525"/>
            <a:ext cx="9753599" cy="3276601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32bc655d575_1_4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etter_boeing" id="265" name="Google Shape;26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0600" y="1563654"/>
            <a:ext cx="2961641" cy="242587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Computer Graphics?</a:t>
            </a:r>
            <a:endParaRPr/>
          </a:p>
        </p:txBody>
      </p:sp>
      <p:sp>
        <p:nvSpPr>
          <p:cNvPr id="267" name="Google Shape;267;p3"/>
          <p:cNvSpPr txBox="1"/>
          <p:nvPr>
            <p:ph idx="1" type="body"/>
          </p:nvPr>
        </p:nvSpPr>
        <p:spPr>
          <a:xfrm>
            <a:off x="838200" y="1825625"/>
            <a:ext cx="859028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William Fetter coined term “computer graphics” in 1960 to describe new design methods he was pursuing at Boeing for cockpit ergonomics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Created a series of widely reproduced images on “pen plotter” exploring cockpit design, using 3D model of human body.  </a:t>
            </a:r>
            <a:endParaRPr/>
          </a:p>
        </p:txBody>
      </p:sp>
      <p:sp>
        <p:nvSpPr>
          <p:cNvPr id="268" name="Google Shape;268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" name="Google Shape;269;p3"/>
          <p:cNvSpPr txBox="1"/>
          <p:nvPr/>
        </p:nvSpPr>
        <p:spPr>
          <a:xfrm>
            <a:off x="1118501" y="3842170"/>
            <a:ext cx="8309979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Perhaps the best way to define computer graphics is to find out what it is not. It is not a machine. It is not a computer, nor a group of computer programs. It is not the know-how of a graphic designer, a programmer, a writer, a motion picture specialist, or a reproduction specialist.</a:t>
            </a:r>
            <a:endParaRPr/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graphics is all these – a consciously managed and documented technology directed toward </a:t>
            </a:r>
            <a:r>
              <a:rPr b="0" i="1" lang="en-US" sz="1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communicating information 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accurately and descriptively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.”</a:t>
            </a:r>
            <a:endParaRPr/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Graphics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by William A. Fetter, 1966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"/>
          <p:cNvSpPr txBox="1"/>
          <p:nvPr>
            <p:ph type="ctrTitle"/>
          </p:nvPr>
        </p:nvSpPr>
        <p:spPr>
          <a:xfrm>
            <a:off x="1524000" y="508466"/>
            <a:ext cx="9144000" cy="1022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663C4E"/>
              </a:buClr>
              <a:buSzPts val="4400"/>
              <a:buFont typeface="Century Schoolbook"/>
              <a:buNone/>
            </a:pPr>
            <a:r>
              <a:rPr lang="en-US" sz="4400"/>
              <a:t>Differences</a:t>
            </a:r>
            <a:endParaRPr sz="4400"/>
          </a:p>
        </p:txBody>
      </p:sp>
      <p:grpSp>
        <p:nvGrpSpPr>
          <p:cNvPr id="275" name="Google Shape;275;p4"/>
          <p:cNvGrpSpPr/>
          <p:nvPr/>
        </p:nvGrpSpPr>
        <p:grpSpPr>
          <a:xfrm>
            <a:off x="1924878" y="1712842"/>
            <a:ext cx="8179904" cy="4280453"/>
            <a:chOff x="1646154" y="0"/>
            <a:chExt cx="5478629" cy="3651250"/>
          </a:xfrm>
        </p:grpSpPr>
        <p:sp>
          <p:nvSpPr>
            <p:cNvPr id="276" name="Google Shape;276;p4"/>
            <p:cNvSpPr/>
            <p:nvPr/>
          </p:nvSpPr>
          <p:spPr>
            <a:xfrm>
              <a:off x="1646154" y="0"/>
              <a:ext cx="1825625" cy="182562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rgbClr val="7847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7" name="Google Shape;277;p4"/>
            <p:cNvCxnSpPr/>
            <p:nvPr/>
          </p:nvCxnSpPr>
          <p:spPr>
            <a:xfrm>
              <a:off x="1646154" y="0"/>
              <a:ext cx="182" cy="3651250"/>
            </a:xfrm>
            <a:prstGeom prst="straightConnector1">
              <a:avLst/>
            </a:prstGeom>
            <a:noFill/>
            <a:ln cap="flat" cmpd="sng" w="12700">
              <a:solidFill>
                <a:srgbClr val="5F384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8" name="Google Shape;278;p4"/>
            <p:cNvSpPr/>
            <p:nvPr/>
          </p:nvSpPr>
          <p:spPr>
            <a:xfrm>
              <a:off x="1646154" y="1825625"/>
              <a:ext cx="1825625" cy="1825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4"/>
            <p:cNvSpPr txBox="1"/>
            <p:nvPr/>
          </p:nvSpPr>
          <p:spPr>
            <a:xfrm>
              <a:off x="1646154" y="1825625"/>
              <a:ext cx="1825625" cy="1825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7150" lIns="57150" spcFirstLastPara="1" rIns="57150" wrap="square" tIns="5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Computer vision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b="1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Extracting information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from the contents of an input image or video frame.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Ex: Face Recognition, Autonomous Driving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3472656" y="0"/>
              <a:ext cx="1825625" cy="182562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rgbClr val="7847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1" name="Google Shape;281;p4"/>
            <p:cNvCxnSpPr/>
            <p:nvPr/>
          </p:nvCxnSpPr>
          <p:spPr>
            <a:xfrm>
              <a:off x="3472656" y="0"/>
              <a:ext cx="182" cy="3651250"/>
            </a:xfrm>
            <a:prstGeom prst="straightConnector1">
              <a:avLst/>
            </a:prstGeom>
            <a:noFill/>
            <a:ln cap="flat" cmpd="sng" w="12700">
              <a:solidFill>
                <a:srgbClr val="5F384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82" name="Google Shape;282;p4"/>
            <p:cNvSpPr/>
            <p:nvPr/>
          </p:nvSpPr>
          <p:spPr>
            <a:xfrm>
              <a:off x="3472656" y="1825625"/>
              <a:ext cx="1825625" cy="1825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4"/>
            <p:cNvSpPr txBox="1"/>
            <p:nvPr/>
          </p:nvSpPr>
          <p:spPr>
            <a:xfrm>
              <a:off x="3472656" y="1825625"/>
              <a:ext cx="1825625" cy="1825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7150" lIns="57150" spcFirstLastPara="1" rIns="57150" wrap="square" tIns="5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Computer graphics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Creating an image </a:t>
              </a:r>
              <a:r>
                <a:rPr b="1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from scratch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using computer.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Ex: Animated Movies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5299158" y="0"/>
              <a:ext cx="1825625" cy="182562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rgbClr val="7847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5" name="Google Shape;285;p4"/>
            <p:cNvCxnSpPr/>
            <p:nvPr/>
          </p:nvCxnSpPr>
          <p:spPr>
            <a:xfrm>
              <a:off x="5299158" y="0"/>
              <a:ext cx="182" cy="3651250"/>
            </a:xfrm>
            <a:prstGeom prst="straightConnector1">
              <a:avLst/>
            </a:prstGeom>
            <a:noFill/>
            <a:ln cap="flat" cmpd="sng" w="12700">
              <a:solidFill>
                <a:srgbClr val="5F384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86" name="Google Shape;286;p4"/>
            <p:cNvSpPr/>
            <p:nvPr/>
          </p:nvSpPr>
          <p:spPr>
            <a:xfrm>
              <a:off x="5299158" y="1825625"/>
              <a:ext cx="1825625" cy="1825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4"/>
            <p:cNvSpPr txBox="1"/>
            <p:nvPr/>
          </p:nvSpPr>
          <p:spPr>
            <a:xfrm>
              <a:off x="5299158" y="1825625"/>
              <a:ext cx="1825625" cy="1825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7150" lIns="57150" spcFirstLastPara="1" rIns="57150" wrap="square" tIns="5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Digital image processing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b="1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Processing raw input 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images to perform different operations.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Ex: Apply Filter on an Image, Noise Reduction, Compression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8" name="Google Shape;288;p4"/>
          <p:cNvCxnSpPr/>
          <p:nvPr/>
        </p:nvCxnSpPr>
        <p:spPr>
          <a:xfrm>
            <a:off x="1924878" y="5993295"/>
            <a:ext cx="817990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9" name="Google Shape;289;p4"/>
          <p:cNvCxnSpPr/>
          <p:nvPr/>
        </p:nvCxnSpPr>
        <p:spPr>
          <a:xfrm>
            <a:off x="10104782" y="3853070"/>
            <a:ext cx="0" cy="214022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Applications of CG</a:t>
            </a:r>
            <a:endParaRPr/>
          </a:p>
        </p:txBody>
      </p:sp>
      <p:sp>
        <p:nvSpPr>
          <p:cNvPr id="295" name="Google Shape;295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b="1" lang="en-US" sz="1800"/>
              <a:t>Entertainment</a:t>
            </a:r>
            <a:r>
              <a:rPr lang="en-US" sz="1800"/>
              <a:t>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/>
              <a:t>Film and Animation: Used for creating visual effects, animations, and complex scenes.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/>
              <a:t>Video Games: The backbone of interactive graphics for gameplay and VR/AR experiences.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b="1" lang="en-US" sz="1800"/>
              <a:t>Design and Engineering</a:t>
            </a:r>
            <a:r>
              <a:rPr lang="en-US" sz="1800"/>
              <a:t>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/>
              <a:t>CAD (Computer-Aided Design): Used by engineers, architects, and designers to create models and simulations.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/>
              <a:t>Product Design: Enables visualizing prototypes before physical production.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b="1" lang="en-US" sz="1800"/>
              <a:t>Education and Training</a:t>
            </a:r>
            <a:r>
              <a:rPr lang="en-US" sz="1800"/>
              <a:t>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/>
              <a:t>Virtual Reality: Immersive educational environments for military, healthcare, and aerospace training.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/>
              <a:t>Interactive Simulations: Learning tools for subjects like chemistry, physics, and biology.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b="1" lang="en-US" sz="1800"/>
              <a:t>Virtual and Augmented Reality: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i="0" lang="en-US" sz="1800"/>
              <a:t>VR/AR Applications: From gaming to real estate tours, virtual and augmented reality use computer graphics for immersive experiences</a:t>
            </a:r>
            <a:endParaRPr sz="1800"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296" name="Google Shape;29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Applications of CG</a:t>
            </a:r>
            <a:endParaRPr/>
          </a:p>
        </p:txBody>
      </p:sp>
      <p:sp>
        <p:nvSpPr>
          <p:cNvPr id="303" name="Google Shape;303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b="1" lang="en-US" sz="1800"/>
              <a:t>Medical: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/>
              <a:t>Medical Visualization: Graphics are used in imaging techniques (MRI, CT) and surgery simulations.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/>
              <a:t>Telemedicine: Allows doctors to visualize patient scans remotely.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b="1" lang="en-US" sz="1800"/>
              <a:t>Scientific Research</a:t>
            </a:r>
            <a:r>
              <a:rPr lang="en-US" sz="1800"/>
              <a:t>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/>
              <a:t>Data Visualization: Large datasets and complex information are represented graphically (e.g., graphs, charts, 3D models) to aid in analysis.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/>
              <a:t>Astrophysics: Simulations of galaxies, planets, or black holes.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b="1" lang="en-US" sz="1800"/>
              <a:t>Advertising and Marketing</a:t>
            </a:r>
            <a:r>
              <a:rPr lang="en-US" sz="1800"/>
              <a:t>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/>
              <a:t>Graphic Design: Creating logos, advertisements, and promotional material.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/>
              <a:t>3D Product Visualization: Allows companies to showcase products in 3D for online retail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b="1" lang="en-US" sz="1800"/>
              <a:t>User Interfaces</a:t>
            </a:r>
            <a:r>
              <a:rPr lang="en-US" sz="1800"/>
              <a:t>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i="0" lang="en-US" sz="1800"/>
              <a:t>Graphical User Interfaces (GUIs): Found in operating systems, websites, apps, and software for user interaction with digital systems</a:t>
            </a:r>
            <a:endParaRPr sz="1800"/>
          </a:p>
        </p:txBody>
      </p:sp>
      <p:sp>
        <p:nvSpPr>
          <p:cNvPr id="304" name="Google Shape;30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Methods in Computer Graphics</a:t>
            </a:r>
            <a:endParaRPr/>
          </a:p>
        </p:txBody>
      </p:sp>
      <p:sp>
        <p:nvSpPr>
          <p:cNvPr id="310" name="Google Shape;310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/>
              <a:t>Keyboard and Mouse</a:t>
            </a:r>
            <a:r>
              <a:rPr lang="en-US" sz="2000"/>
              <a:t>: Traditional devices for controlling software, navigation, and object manipulation.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/>
              <a:t>Graphics Tablets</a:t>
            </a:r>
            <a:r>
              <a:rPr lang="en-US" sz="2000"/>
              <a:t>: Used for digital drawing and illustration.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/>
              <a:t>Touchscreens</a:t>
            </a:r>
            <a:r>
              <a:rPr lang="en-US" sz="2000"/>
              <a:t>: For direct interaction with graphical elements.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/>
              <a:t>3D Scanners</a:t>
            </a:r>
            <a:r>
              <a:rPr lang="en-US" sz="2000"/>
              <a:t>: Capture the 3D structure of objects to create digital models.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/>
              <a:t>Body as Interaction Device</a:t>
            </a:r>
            <a:r>
              <a:rPr lang="en-US" sz="2000"/>
              <a:t>: 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311" name="Google Shape;311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12" name="Google Shape;312;p7"/>
          <p:cNvGrpSpPr/>
          <p:nvPr/>
        </p:nvGrpSpPr>
        <p:grpSpPr>
          <a:xfrm>
            <a:off x="2162829" y="4526115"/>
            <a:ext cx="2669151" cy="1842631"/>
            <a:chOff x="629919" y="2929354"/>
            <a:chExt cx="2562481" cy="1717352"/>
          </a:xfrm>
        </p:grpSpPr>
        <p:pic>
          <p:nvPicPr>
            <p:cNvPr id="313" name="Google Shape;313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9919" y="2929354"/>
              <a:ext cx="2562481" cy="14394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Google Shape;314;p7"/>
            <p:cNvSpPr txBox="1"/>
            <p:nvPr/>
          </p:nvSpPr>
          <p:spPr>
            <a:xfrm>
              <a:off x="629919" y="4338929"/>
              <a:ext cx="25603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Xbox Kinect</a:t>
              </a:r>
              <a:endPara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315" name="Google Shape;315;p7"/>
          <p:cNvGrpSpPr/>
          <p:nvPr/>
        </p:nvGrpSpPr>
        <p:grpSpPr>
          <a:xfrm>
            <a:off x="4903490" y="4533020"/>
            <a:ext cx="2727960" cy="1849536"/>
            <a:chOff x="3291839" y="2922904"/>
            <a:chExt cx="2580643" cy="1723802"/>
          </a:xfrm>
        </p:grpSpPr>
        <p:pic>
          <p:nvPicPr>
            <p:cNvPr id="316" name="Google Shape;316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02000" y="2922904"/>
              <a:ext cx="2570482" cy="14458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Google Shape;317;p7"/>
            <p:cNvSpPr txBox="1"/>
            <p:nvPr/>
          </p:nvSpPr>
          <p:spPr>
            <a:xfrm>
              <a:off x="3291839" y="4338929"/>
              <a:ext cx="25603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Leap Motion</a:t>
              </a:r>
              <a:endParaRPr/>
            </a:p>
          </p:txBody>
        </p:sp>
      </p:grpSp>
      <p:grpSp>
        <p:nvGrpSpPr>
          <p:cNvPr id="318" name="Google Shape;318;p7"/>
          <p:cNvGrpSpPr/>
          <p:nvPr/>
        </p:nvGrpSpPr>
        <p:grpSpPr>
          <a:xfrm>
            <a:off x="7533440" y="4533020"/>
            <a:ext cx="2727960" cy="1842631"/>
            <a:chOff x="5892799" y="2922956"/>
            <a:chExt cx="2560321" cy="1723750"/>
          </a:xfrm>
        </p:grpSpPr>
        <p:pic>
          <p:nvPicPr>
            <p:cNvPr id="319" name="Google Shape;319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76772" y="2922956"/>
              <a:ext cx="2193467" cy="1452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Google Shape;320;p7"/>
            <p:cNvSpPr txBox="1"/>
            <p:nvPr/>
          </p:nvSpPr>
          <p:spPr>
            <a:xfrm>
              <a:off x="5892799" y="4338929"/>
              <a:ext cx="25603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Nimble UX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Output Devices in Computer Graphics</a:t>
            </a:r>
            <a:br>
              <a:rPr lang="en-US"/>
            </a:br>
            <a:endParaRPr/>
          </a:p>
        </p:txBody>
      </p:sp>
      <p:sp>
        <p:nvSpPr>
          <p:cNvPr id="326" name="Google Shape;326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/>
              <a:t>Monitors and Screens</a:t>
            </a:r>
            <a:r>
              <a:rPr lang="en-US" sz="2000"/>
              <a:t>: The most common output devices, used to display images and videos.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/>
              <a:t>Printers</a:t>
            </a:r>
            <a:r>
              <a:rPr lang="en-US" sz="2000"/>
              <a:t>: For generating hard copies of graphics (2D or 3D).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/>
              <a:t>Projectors</a:t>
            </a:r>
            <a:r>
              <a:rPr lang="en-US" sz="2000"/>
              <a:t>: Used in large-scale displays for presentations and entertainment.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/>
              <a:t>VR/AR Headsets</a:t>
            </a:r>
            <a:r>
              <a:rPr lang="en-US" sz="2000"/>
              <a:t>: Immersive displays for virtual and augmented reality applications.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327" name="Google Shape;32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amsung Odyssey OLED G9 G93SC" id="328" name="Google Shape;32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876" y="4049959"/>
            <a:ext cx="3500120" cy="19688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 Epson Expression Photo Printer Brings Professional-Quality Printing To  Busy Families | Epson US" id="329" name="Google Shape;32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2960" y="4049959"/>
            <a:ext cx="3500120" cy="19688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s Virtual Reality Bad for Our Health? Studies Point to Physical and Mental  Impacts of VR Usage | Research Communities by Springer Nature" id="330" name="Google Shape;33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49791" y="4001293"/>
            <a:ext cx="2898333" cy="1929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Graphics Display Hardware</a:t>
            </a:r>
            <a:endParaRPr/>
          </a:p>
        </p:txBody>
      </p:sp>
      <p:sp>
        <p:nvSpPr>
          <p:cNvPr id="337" name="Google Shape;337;p9"/>
          <p:cNvSpPr txBox="1"/>
          <p:nvPr>
            <p:ph idx="1" type="body"/>
          </p:nvPr>
        </p:nvSpPr>
        <p:spPr>
          <a:xfrm>
            <a:off x="838200" y="2692399"/>
            <a:ext cx="5181600" cy="3484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Driven by display commands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(move (x, y), char(“A”) , line(x, y)…)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Survives as “scalable vector graphics”</a:t>
            </a:r>
            <a:endParaRPr/>
          </a:p>
        </p:txBody>
      </p:sp>
      <p:sp>
        <p:nvSpPr>
          <p:cNvPr id="338" name="Google Shape;338;p9"/>
          <p:cNvSpPr txBox="1"/>
          <p:nvPr>
            <p:ph idx="2" type="body"/>
          </p:nvPr>
        </p:nvSpPr>
        <p:spPr>
          <a:xfrm>
            <a:off x="6172200" y="2692399"/>
            <a:ext cx="5181600" cy="3484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Driven by array of pixels (no semantics, lowest form of representation)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Note “jaggies” (aliasing errors) due to discrete sampling of continuous primitives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339" name="Google Shape;33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0" name="Google Shape;340;p9"/>
          <p:cNvSpPr txBox="1"/>
          <p:nvPr>
            <p:ph idx="4294967295" type="body"/>
          </p:nvPr>
        </p:nvSpPr>
        <p:spPr>
          <a:xfrm>
            <a:off x="876652" y="1808161"/>
            <a:ext cx="4995827" cy="7724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Vector Display</a:t>
            </a:r>
            <a:r>
              <a:rPr lang="en-US" sz="2400"/>
              <a:t> (calligraphic, stroke, random-scan)</a:t>
            </a:r>
            <a:endParaRPr/>
          </a:p>
        </p:txBody>
      </p:sp>
      <p:sp>
        <p:nvSpPr>
          <p:cNvPr id="341" name="Google Shape;341;p9"/>
          <p:cNvSpPr txBox="1"/>
          <p:nvPr>
            <p:ph idx="4294967295" type="body"/>
          </p:nvPr>
        </p:nvSpPr>
        <p:spPr>
          <a:xfrm>
            <a:off x="6172200" y="1808161"/>
            <a:ext cx="5565775" cy="763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Raster Display</a:t>
            </a:r>
            <a:r>
              <a:rPr lang="en-US" sz="2400"/>
              <a:t> (TV, bitmap, pixmap) used in displays and laser printers</a:t>
            </a:r>
            <a:endParaRPr/>
          </a:p>
        </p:txBody>
      </p:sp>
      <p:grpSp>
        <p:nvGrpSpPr>
          <p:cNvPr id="342" name="Google Shape;342;p9"/>
          <p:cNvGrpSpPr/>
          <p:nvPr/>
        </p:nvGrpSpPr>
        <p:grpSpPr>
          <a:xfrm>
            <a:off x="1307356" y="4014665"/>
            <a:ext cx="3989288" cy="2163365"/>
            <a:chOff x="298" y="1344"/>
            <a:chExt cx="2830" cy="1817"/>
          </a:xfrm>
        </p:grpSpPr>
        <p:pic>
          <p:nvPicPr>
            <p:cNvPr descr="022" id="343" name="Google Shape;343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6" y="1344"/>
              <a:ext cx="2792" cy="14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" name="Google Shape;344;p9"/>
            <p:cNvSpPr txBox="1"/>
            <p:nvPr/>
          </p:nvSpPr>
          <p:spPr>
            <a:xfrm>
              <a:off x="298" y="2601"/>
              <a:ext cx="987" cy="56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67" u="none" cap="none" strike="noStrik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Ideal Drawing</a:t>
              </a:r>
              <a:endParaRPr/>
            </a:p>
          </p:txBody>
        </p:sp>
        <p:sp>
          <p:nvSpPr>
            <p:cNvPr id="345" name="Google Shape;345;p9"/>
            <p:cNvSpPr txBox="1"/>
            <p:nvPr/>
          </p:nvSpPr>
          <p:spPr>
            <a:xfrm>
              <a:off x="1977" y="2601"/>
              <a:ext cx="987" cy="56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67" u="none" cap="none" strike="noStrik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Vector Drawing</a:t>
              </a:r>
              <a:endParaRPr/>
            </a:p>
          </p:txBody>
        </p:sp>
      </p:grpSp>
      <p:cxnSp>
        <p:nvCxnSpPr>
          <p:cNvPr id="346" name="Google Shape;346;p9"/>
          <p:cNvCxnSpPr/>
          <p:nvPr/>
        </p:nvCxnSpPr>
        <p:spPr>
          <a:xfrm rot="10800000">
            <a:off x="5907742" y="1895385"/>
            <a:ext cx="0" cy="4659291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47" name="Google Shape;347;p9"/>
          <p:cNvGrpSpPr/>
          <p:nvPr/>
        </p:nvGrpSpPr>
        <p:grpSpPr>
          <a:xfrm>
            <a:off x="7223760" y="4014665"/>
            <a:ext cx="3560233" cy="2181559"/>
            <a:chOff x="5276753" y="2719016"/>
            <a:chExt cx="2804145" cy="1636169"/>
          </a:xfrm>
        </p:grpSpPr>
        <p:grpSp>
          <p:nvGrpSpPr>
            <p:cNvPr id="348" name="Google Shape;348;p9"/>
            <p:cNvGrpSpPr/>
            <p:nvPr/>
          </p:nvGrpSpPr>
          <p:grpSpPr>
            <a:xfrm>
              <a:off x="5276753" y="2719016"/>
              <a:ext cx="2804145" cy="1616963"/>
              <a:chOff x="3105151" y="4280296"/>
              <a:chExt cx="4975014" cy="1894486"/>
            </a:xfrm>
          </p:grpSpPr>
          <p:pic>
            <p:nvPicPr>
              <p:cNvPr descr="raster_house1.png" id="349" name="Google Shape;349;p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105151" y="4280296"/>
                <a:ext cx="2238889" cy="18944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raster_house2.png" id="350" name="Google Shape;350;p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884334" y="4280296"/>
                <a:ext cx="2195831" cy="189448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51" name="Google Shape;351;p9"/>
            <p:cNvSpPr txBox="1"/>
            <p:nvPr/>
          </p:nvSpPr>
          <p:spPr>
            <a:xfrm>
              <a:off x="5408983" y="4039762"/>
              <a:ext cx="1035851" cy="31542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33" u="none" cap="none" strike="noStrik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Outline</a:t>
              </a:r>
              <a:endParaRPr/>
            </a:p>
          </p:txBody>
        </p:sp>
        <p:sp>
          <p:nvSpPr>
            <p:cNvPr id="352" name="Google Shape;352;p9"/>
            <p:cNvSpPr txBox="1"/>
            <p:nvPr/>
          </p:nvSpPr>
          <p:spPr>
            <a:xfrm>
              <a:off x="7130411" y="4028803"/>
              <a:ext cx="896014" cy="31542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33" u="none" cap="none" strike="noStrik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Filled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ood Type">
  <a:themeElements>
    <a:clrScheme name="Wood Type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2024-12-29T05:51:07Z</dcterms:created>
  <dc:creator>BRACU</dc:creator>
</cp:coreProperties>
</file>